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0E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087D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75F65"/>
                </a:solidFill>
                <a:latin typeface="Aptos Display"/>
              </a:defRPr>
            </a:pPr>
            <a:r>
              <a:t>St. Coletta Bus Duty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115568"/>
            <a:ext cx="107899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C84D35"/>
                </a:solidFill>
              </a:defRPr>
            </a:pPr>
            <a:r>
              <a:t>School pilot proposal • Real-time arrival and dismissal coordination</a:t>
            </a:r>
          </a:p>
        </p:txBody>
      </p:sp>
      <p:pic>
        <p:nvPicPr>
          <p:cNvPr id="5" name="Picture 4" descr="bus_duty_q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6360" y="1920240"/>
            <a:ext cx="1965960" cy="19659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0E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087D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75F65"/>
                </a:solidFill>
                <a:latin typeface="Aptos Display"/>
              </a:defRPr>
            </a:pPr>
            <a:r>
              <a:t>Why change the workflow?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424160" cy="4480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500"/>
              </a:spcAft>
              <a:defRPr sz="2000">
                <a:solidFill>
                  <a:srgbClr val="173B3D"/>
                </a:solidFill>
              </a:defRPr>
            </a:pPr>
            <a:r>
              <a:t>PM buses can be held while staff verify absent or front-door students.</a:t>
            </a:r>
          </a:p>
          <a:p>
            <a:pPr>
              <a:spcAft>
                <a:spcPts val="1500"/>
              </a:spcAft>
              <a:defRPr sz="2000">
                <a:solidFill>
                  <a:srgbClr val="173B3D"/>
                </a:solidFill>
              </a:defRPr>
            </a:pPr>
            <a:r>
              <a:t>Five roles need the same current information without losing bus order.</a:t>
            </a:r>
          </a:p>
          <a:p>
            <a:pPr>
              <a:spcAft>
                <a:spcPts val="1500"/>
              </a:spcAft>
              <a:defRPr sz="2000">
                <a:solidFill>
                  <a:srgbClr val="173B3D"/>
                </a:solidFill>
              </a:defRPr>
            </a:pPr>
            <a:r>
              <a:t>Only nine buses fit safely; each set must clear before the next enters.</a:t>
            </a:r>
          </a:p>
          <a:p>
            <a:pPr>
              <a:spcAft>
                <a:spcPts val="1500"/>
              </a:spcAft>
              <a:defRPr sz="2000">
                <a:solidFill>
                  <a:srgbClr val="173B3D"/>
                </a:solidFill>
              </a:defRPr>
            </a:pPr>
            <a:r>
              <a:t>Double routes and exceptions require precise, immediate communication.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0E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087D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75F65"/>
                </a:solidFill>
                <a:latin typeface="Aptos Display"/>
              </a:defRPr>
            </a:pPr>
            <a:r>
              <a:t>One shared workflow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600200"/>
            <a:ext cx="2496312" cy="4160520"/>
          </a:xfrm>
          <a:prstGeom prst="roundRect">
            <a:avLst/>
          </a:prstGeom>
          <a:solidFill>
            <a:srgbClr val="FFFFFF"/>
          </a:solidFill>
          <a:ln>
            <a:solidFill>
              <a:srgbClr val="087D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800">
                <a:solidFill>
                  <a:srgbClr val="075F65"/>
                </a:solidFill>
              </a:defRPr>
            </a:pPr>
            <a:r>
              <a:t>1. Start</a:t>
            </a:r>
          </a:p>
          <a:p>
            <a:pPr>
              <a:spcBef>
                <a:spcPts val="1000"/>
              </a:spcBef>
              <a:defRPr sz="1400">
                <a:solidFill>
                  <a:srgbClr val="173B3D"/>
                </a:solidFill>
              </a:defRPr>
            </a:pPr>
            <a:r>
              <a:t>Choose AM, PM, or Front Door.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337560" y="1600200"/>
            <a:ext cx="2496312" cy="4160520"/>
          </a:xfrm>
          <a:prstGeom prst="roundRect">
            <a:avLst/>
          </a:prstGeom>
          <a:solidFill>
            <a:srgbClr val="FFFFFF"/>
          </a:solidFill>
          <a:ln>
            <a:solidFill>
              <a:srgbClr val="087D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800">
                <a:solidFill>
                  <a:srgbClr val="075F65"/>
                </a:solidFill>
              </a:defRPr>
            </a:pPr>
            <a:r>
              <a:t>2. Identify</a:t>
            </a:r>
          </a:p>
          <a:p>
            <a:pPr>
              <a:spcBef>
                <a:spcPts val="1000"/>
              </a:spcBef>
              <a:defRPr sz="1400">
                <a:solidFill>
                  <a:srgbClr val="173B3D"/>
                </a:solidFill>
              </a:defRPr>
            </a:pPr>
            <a:r>
              <a:t>Select staff name and position.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035040" y="1600200"/>
            <a:ext cx="2496312" cy="4160520"/>
          </a:xfrm>
          <a:prstGeom prst="roundRect">
            <a:avLst/>
          </a:prstGeom>
          <a:solidFill>
            <a:srgbClr val="FFFFFF"/>
          </a:solidFill>
          <a:ln>
            <a:solidFill>
              <a:srgbClr val="087D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800">
                <a:solidFill>
                  <a:srgbClr val="075F65"/>
                </a:solidFill>
              </a:defRPr>
            </a:pPr>
            <a:r>
              <a:t>3. Act</a:t>
            </a:r>
          </a:p>
          <a:p>
            <a:pPr>
              <a:spcBef>
                <a:spcPts val="1000"/>
              </a:spcBef>
              <a:defRPr sz="1400">
                <a:solidFill>
                  <a:srgbClr val="173B3D"/>
                </a:solidFill>
              </a:defRPr>
            </a:pPr>
            <a:r>
              <a:t>Work the ordered bus set or student roster.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732520" y="1600200"/>
            <a:ext cx="2496312" cy="4160520"/>
          </a:xfrm>
          <a:prstGeom prst="roundRect">
            <a:avLst/>
          </a:prstGeom>
          <a:solidFill>
            <a:srgbClr val="FFFFFF"/>
          </a:solidFill>
          <a:ln>
            <a:solidFill>
              <a:srgbClr val="087D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800">
                <a:solidFill>
                  <a:srgbClr val="075F65"/>
                </a:solidFill>
              </a:defRPr>
            </a:pPr>
            <a:r>
              <a:t>4. Confirm</a:t>
            </a:r>
          </a:p>
          <a:p>
            <a:pPr>
              <a:spcBef>
                <a:spcPts val="1000"/>
              </a:spcBef>
              <a:defRPr sz="1400">
                <a:solidFill>
                  <a:srgbClr val="173B3D"/>
                </a:solidFill>
              </a:defRPr>
            </a:pPr>
            <a:r>
              <a:t>Broadcast live status and preserve the record.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0E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087D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75F65"/>
                </a:solidFill>
                <a:latin typeface="Aptos Display"/>
              </a:defRPr>
            </a:pPr>
            <a:r>
              <a:t>The right screen for each job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600200"/>
            <a:ext cx="2496312" cy="4160520"/>
          </a:xfrm>
          <a:prstGeom prst="roundRect">
            <a:avLst/>
          </a:prstGeom>
          <a:solidFill>
            <a:srgbClr val="FFFFFF"/>
          </a:solidFill>
          <a:ln>
            <a:solidFill>
              <a:srgbClr val="087D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800">
                <a:solidFill>
                  <a:srgbClr val="075F65"/>
                </a:solidFill>
              </a:defRPr>
            </a:pPr>
            <a:r>
              <a:t>Runner</a:t>
            </a:r>
          </a:p>
          <a:p>
            <a:pPr>
              <a:spcBef>
                <a:spcPts val="1000"/>
              </a:spcBef>
              <a:defRPr sz="1400">
                <a:solidFill>
                  <a:srgbClr val="173B3D"/>
                </a:solidFill>
              </a:defRPr>
            </a:pPr>
            <a:r>
              <a:t>Orders buses; marks arrived, loaded, departed.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337560" y="1600200"/>
            <a:ext cx="2496312" cy="4160520"/>
          </a:xfrm>
          <a:prstGeom prst="roundRect">
            <a:avLst/>
          </a:prstGeom>
          <a:solidFill>
            <a:srgbClr val="FFFFFF"/>
          </a:solidFill>
          <a:ln>
            <a:solidFill>
              <a:srgbClr val="087D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800">
                <a:solidFill>
                  <a:srgbClr val="075F65"/>
                </a:solidFill>
              </a:defRPr>
            </a:pPr>
            <a:r>
              <a:t>Board Manager</a:t>
            </a:r>
          </a:p>
          <a:p>
            <a:pPr>
              <a:spcBef>
                <a:spcPts val="1000"/>
              </a:spcBef>
              <a:defRPr sz="1400">
                <a:solidFill>
                  <a:srgbClr val="173B3D"/>
                </a:solidFill>
              </a:defRPr>
            </a:pPr>
            <a:r>
              <a:t>Confirms board order and walkie relay.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035040" y="1600200"/>
            <a:ext cx="2496312" cy="4160520"/>
          </a:xfrm>
          <a:prstGeom prst="roundRect">
            <a:avLst/>
          </a:prstGeom>
          <a:solidFill>
            <a:srgbClr val="FFFFFF"/>
          </a:solidFill>
          <a:ln>
            <a:solidFill>
              <a:srgbClr val="087D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800">
                <a:solidFill>
                  <a:srgbClr val="075F65"/>
                </a:solidFill>
              </a:defRPr>
            </a:pPr>
            <a:r>
              <a:t>PDA</a:t>
            </a:r>
          </a:p>
          <a:p>
            <a:pPr>
              <a:spcBef>
                <a:spcPts val="1000"/>
              </a:spcBef>
              <a:defRPr sz="1400">
                <a:solidFill>
                  <a:srgbClr val="173B3D"/>
                </a:solidFill>
              </a:defRPr>
            </a:pPr>
            <a:r>
              <a:t>Accounts for students; closes loaded/unloaded buses.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732520" y="1600200"/>
            <a:ext cx="2496312" cy="4160520"/>
          </a:xfrm>
          <a:prstGeom prst="roundRect">
            <a:avLst/>
          </a:prstGeom>
          <a:solidFill>
            <a:srgbClr val="FFFFFF"/>
          </a:solidFill>
          <a:ln>
            <a:solidFill>
              <a:srgbClr val="087D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800">
                <a:solidFill>
                  <a:srgbClr val="075F65"/>
                </a:solidFill>
              </a:defRPr>
            </a:pPr>
            <a:r>
              <a:t>Front Door + Admin</a:t>
            </a:r>
          </a:p>
          <a:p>
            <a:pPr>
              <a:spcBef>
                <a:spcPts val="1000"/>
              </a:spcBef>
              <a:defRPr sz="1400">
                <a:solidFill>
                  <a:srgbClr val="173B3D"/>
                </a:solidFill>
              </a:defRPr>
            </a:pPr>
            <a:r>
              <a:t>Updates exceptions; maintains and exports records.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0E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087D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75F65"/>
                </a:solidFill>
                <a:latin typeface="Aptos Display"/>
              </a:defRPr>
            </a:pPr>
            <a:r>
              <a:t>Safety and speed controls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424160" cy="4480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500"/>
              </a:spcAft>
              <a:defRPr sz="2000">
                <a:solidFill>
                  <a:srgbClr val="173B3D"/>
                </a:solidFill>
              </a:defRPr>
            </a:pPr>
            <a:r>
              <a:t>Nine-bus set limit and next-set gate</a:t>
            </a:r>
          </a:p>
          <a:p>
            <a:pPr>
              <a:spcAft>
                <a:spcPts val="1500"/>
              </a:spcAft>
              <a:defRPr sz="2000">
                <a:solidFill>
                  <a:srgbClr val="173B3D"/>
                </a:solidFill>
              </a:defRPr>
            </a:pPr>
            <a:r>
              <a:t>Real-time student and bus updates across devices</a:t>
            </a:r>
          </a:p>
          <a:p>
            <a:pPr>
              <a:spcAft>
                <a:spcPts val="1500"/>
              </a:spcAft>
              <a:defRPr sz="2000">
                <a:solidFill>
                  <a:srgbClr val="173B3D"/>
                </a:solidFill>
              </a:defRPr>
            </a:pPr>
            <a:r>
              <a:t>PM present, absent, boarded, and left-through-front status</a:t>
            </a:r>
          </a:p>
          <a:p>
            <a:pPr>
              <a:spcAft>
                <a:spcPts val="1500"/>
              </a:spcAft>
              <a:defRPr sz="2000">
                <a:solidFill>
                  <a:srgbClr val="173B3D"/>
                </a:solidFill>
              </a:defRPr>
            </a:pPr>
            <a:r>
              <a:t>Double-route taking/not-taking instructions by student</a:t>
            </a:r>
          </a:p>
          <a:p>
            <a:pPr>
              <a:spcAft>
                <a:spcPts val="1500"/>
              </a:spcAft>
              <a:defRPr sz="2000">
                <a:solidFill>
                  <a:srgbClr val="173B3D"/>
                </a:solidFill>
              </a:defRPr>
            </a:pPr>
            <a:r>
              <a:t>Activity log, timestamps, undo, alerts, and fallback process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0E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087D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75F65"/>
                </a:solidFill>
                <a:latin typeface="Aptos Display"/>
              </a:defRPr>
            </a:pPr>
            <a:r>
              <a:t>Privacy and IT review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424160" cy="4480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500"/>
              </a:spcAft>
              <a:defRPr sz="2000">
                <a:solidFill>
                  <a:srgbClr val="173B3D"/>
                </a:solidFill>
              </a:defRPr>
            </a:pPr>
            <a:r>
              <a:t>Start with sample or de-identified records.</a:t>
            </a:r>
          </a:p>
          <a:p>
            <a:pPr>
              <a:spcAft>
                <a:spcPts val="1500"/>
              </a:spcAft>
              <a:defRPr sz="2000">
                <a:solidFill>
                  <a:srgbClr val="173B3D"/>
                </a:solidFill>
              </a:defRPr>
            </a:pPr>
            <a:r>
              <a:t>Use only the minimum student information needed for operations.</a:t>
            </a:r>
          </a:p>
          <a:p>
            <a:pPr>
              <a:spcAft>
                <a:spcPts val="1500"/>
              </a:spcAft>
              <a:defRPr sz="2000">
                <a:solidFill>
                  <a:srgbClr val="173B3D"/>
                </a:solidFill>
              </a:defRPr>
            </a:pPr>
            <a:r>
              <a:t>Keep admin credentials private and sensitive fields restricted.</a:t>
            </a:r>
          </a:p>
          <a:p>
            <a:pPr>
              <a:spcAft>
                <a:spcPts val="1500"/>
              </a:spcAft>
              <a:defRPr sz="2000">
                <a:solidFill>
                  <a:srgbClr val="173B3D"/>
                </a:solidFill>
              </a:defRPr>
            </a:pPr>
            <a:r>
              <a:t>Before production, verify hosting, encryption, retention, backups, incident response, and FERPA compatibility.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0E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087D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75F65"/>
                </a:solidFill>
                <a:latin typeface="Aptos Display"/>
              </a:defRPr>
            </a:pPr>
            <a:r>
              <a:t>Two-week controlled pilot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600200"/>
            <a:ext cx="2496312" cy="4160520"/>
          </a:xfrm>
          <a:prstGeom prst="roundRect">
            <a:avLst/>
          </a:prstGeom>
          <a:solidFill>
            <a:srgbClr val="FFFFFF"/>
          </a:solidFill>
          <a:ln>
            <a:solidFill>
              <a:srgbClr val="087D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800">
                <a:solidFill>
                  <a:srgbClr val="075F65"/>
                </a:solidFill>
              </a:defRPr>
            </a:pPr>
            <a:r>
              <a:t>Prepare</a:t>
            </a:r>
          </a:p>
          <a:p>
            <a:pPr>
              <a:spcBef>
                <a:spcPts val="1000"/>
              </a:spcBef>
              <a:defRPr sz="1400">
                <a:solidFill>
                  <a:srgbClr val="173B3D"/>
                </a:solidFill>
              </a:defRPr>
            </a:pPr>
            <a:r>
              <a:t>Approvals, sample data, training, fallback rehearsal.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337560" y="1600200"/>
            <a:ext cx="2496312" cy="4160520"/>
          </a:xfrm>
          <a:prstGeom prst="roundRect">
            <a:avLst/>
          </a:prstGeom>
          <a:solidFill>
            <a:srgbClr val="FFFFFF"/>
          </a:solidFill>
          <a:ln>
            <a:solidFill>
              <a:srgbClr val="087D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800">
                <a:solidFill>
                  <a:srgbClr val="075F65"/>
                </a:solidFill>
              </a:defRPr>
            </a:pPr>
            <a:r>
              <a:t>Week 1</a:t>
            </a:r>
          </a:p>
          <a:p>
            <a:pPr>
              <a:spcBef>
                <a:spcPts val="1000"/>
              </a:spcBef>
              <a:defRPr sz="1400">
                <a:solidFill>
                  <a:srgbClr val="173B3D"/>
                </a:solidFill>
              </a:defRPr>
            </a:pPr>
            <a:r>
              <a:t>Shadow mode with sample or de-identified data.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035040" y="1600200"/>
            <a:ext cx="2496312" cy="4160520"/>
          </a:xfrm>
          <a:prstGeom prst="roundRect">
            <a:avLst/>
          </a:prstGeom>
          <a:solidFill>
            <a:srgbClr val="FFFFFF"/>
          </a:solidFill>
          <a:ln>
            <a:solidFill>
              <a:srgbClr val="087D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800">
                <a:solidFill>
                  <a:srgbClr val="075F65"/>
                </a:solidFill>
              </a:defRPr>
            </a:pPr>
            <a:r>
              <a:t>Week 2</a:t>
            </a:r>
          </a:p>
          <a:p>
            <a:pPr>
              <a:spcBef>
                <a:spcPts val="1000"/>
              </a:spcBef>
              <a:defRPr sz="1400">
                <a:solidFill>
                  <a:srgbClr val="173B3D"/>
                </a:solidFill>
              </a:defRPr>
            </a:pPr>
            <a:r>
              <a:t>Limited live use if approved; daily debrief.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732520" y="1600200"/>
            <a:ext cx="2496312" cy="4160520"/>
          </a:xfrm>
          <a:prstGeom prst="roundRect">
            <a:avLst/>
          </a:prstGeom>
          <a:solidFill>
            <a:srgbClr val="FFFFFF"/>
          </a:solidFill>
          <a:ln>
            <a:solidFill>
              <a:srgbClr val="087D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800">
                <a:solidFill>
                  <a:srgbClr val="075F65"/>
                </a:solidFill>
              </a:defRPr>
            </a:pPr>
            <a:r>
              <a:t>Decide</a:t>
            </a:r>
          </a:p>
          <a:p>
            <a:pPr>
              <a:spcBef>
                <a:spcPts val="1000"/>
              </a:spcBef>
              <a:defRPr sz="1400">
                <a:solidFill>
                  <a:srgbClr val="173B3D"/>
                </a:solidFill>
              </a:defRPr>
            </a:pPr>
            <a:r>
              <a:t>Export, measure, revise, extend, or stop.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0E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087D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75F65"/>
                </a:solidFill>
                <a:latin typeface="Aptos Display"/>
              </a:defRPr>
            </a:pPr>
            <a:r>
              <a:t>Decision requested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115568"/>
            <a:ext cx="107899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C84D35"/>
                </a:solidFill>
              </a:defRPr>
            </a:pPr>
            <a:r>
              <a:t>Approve a limited pilot with IT/privacy review and the current paper/radio process as backup.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645920"/>
            <a:ext cx="10424160" cy="4480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500"/>
              </a:spcAft>
              <a:defRPr sz="2000">
                <a:solidFill>
                  <a:srgbClr val="173B3D"/>
                </a:solidFill>
              </a:defRPr>
            </a:pPr>
            <a:r>
              <a:t>Pilot owner: ____________________</a:t>
            </a:r>
          </a:p>
          <a:p>
            <a:pPr>
              <a:spcAft>
                <a:spcPts val="1500"/>
              </a:spcAft>
              <a:defRPr sz="2000">
                <a:solidFill>
                  <a:srgbClr val="173B3D"/>
                </a:solidFill>
              </a:defRPr>
            </a:pPr>
            <a:r>
              <a:t>Target dates: ____________________</a:t>
            </a:r>
          </a:p>
          <a:p>
            <a:pPr>
              <a:spcAft>
                <a:spcPts val="1500"/>
              </a:spcAft>
              <a:defRPr sz="2000">
                <a:solidFill>
                  <a:srgbClr val="173B3D"/>
                </a:solidFill>
              </a:defRPr>
            </a:pPr>
            <a:r>
              <a:t>Support contact: _________________</a:t>
            </a:r>
          </a:p>
        </p:txBody>
      </p:sp>
      <p:pic>
        <p:nvPicPr>
          <p:cNvPr id="6" name="Picture 5" descr="bus_duty_q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9760" y="3886200"/>
            <a:ext cx="1554480" cy="15544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